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4"/>
  </p:sldMasterIdLst>
  <p:notesMasterIdLst>
    <p:notesMasterId r:id="rId7"/>
  </p:notesMasterIdLst>
  <p:sldIdLst>
    <p:sldId id="263" r:id="rId5"/>
    <p:sldId id="265" r:id="rId6"/>
  </p:sldIdLst>
  <p:sldSz cx="9906000" cy="6858000" type="A4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0E4D"/>
    <a:srgbClr val="E9E6E7"/>
    <a:srgbClr val="C2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337389-CC98-4F87-8402-29CACCBAABE1}" v="40" dt="2022-12-05T11:14:23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642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62B4B-DE54-4ADA-BA05-16FF89E990E3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B34D894-5842-4C6A-967A-C40D534D87F2}">
      <dgm:prSet phldrT="[Text]" custT="1"/>
      <dgm:spPr/>
      <dgm:t>
        <a:bodyPr/>
        <a:lstStyle/>
        <a:p>
          <a:r>
            <a:rPr lang="de-CH" sz="1600" dirty="0">
              <a:solidFill>
                <a:schemeClr val="bg1"/>
              </a:solidFill>
            </a:rPr>
            <a:t>Kunde</a:t>
          </a:r>
        </a:p>
      </dgm:t>
    </dgm:pt>
    <dgm:pt modelId="{D8D9538B-C3FE-46AE-9ED8-C1F2BD707E0A}" type="parTrans" cxnId="{7B85BD83-B020-448B-83EF-E4D539B74158}">
      <dgm:prSet/>
      <dgm:spPr/>
      <dgm:t>
        <a:bodyPr/>
        <a:lstStyle/>
        <a:p>
          <a:endParaRPr lang="de-CH" sz="1200"/>
        </a:p>
      </dgm:t>
    </dgm:pt>
    <dgm:pt modelId="{6B52966F-C9AD-4A4B-B9CE-BC31A5EE0459}" type="sibTrans" cxnId="{7B85BD83-B020-448B-83EF-E4D539B74158}">
      <dgm:prSet custT="1"/>
      <dgm:spPr/>
      <dgm:t>
        <a:bodyPr/>
        <a:lstStyle/>
        <a:p>
          <a:r>
            <a:rPr lang="de-CH" sz="900" dirty="0"/>
            <a:t>Depotbeziehung</a:t>
          </a:r>
        </a:p>
      </dgm:t>
    </dgm:pt>
    <dgm:pt modelId="{B71E768E-43A0-4E59-92AC-885EE3369ADE}">
      <dgm:prSet phldrT="[Text]" custT="1"/>
      <dgm:spPr/>
      <dgm:t>
        <a:bodyPr/>
        <a:lstStyle/>
        <a:p>
          <a:r>
            <a:rPr lang="de-CH" sz="1600" dirty="0">
              <a:solidFill>
                <a:schemeClr val="bg1"/>
              </a:solidFill>
            </a:rPr>
            <a:t>Depotbank(en)</a:t>
          </a:r>
        </a:p>
      </dgm:t>
    </dgm:pt>
    <dgm:pt modelId="{748196C5-5A75-46B6-B57F-927744C2CF0B}" type="parTrans" cxnId="{0E6100FA-F825-4CF5-830C-866F1022A136}">
      <dgm:prSet/>
      <dgm:spPr/>
      <dgm:t>
        <a:bodyPr/>
        <a:lstStyle/>
        <a:p>
          <a:endParaRPr lang="de-CH" sz="1200"/>
        </a:p>
      </dgm:t>
    </dgm:pt>
    <dgm:pt modelId="{92908914-80B2-41FC-989A-6619DCC71032}" type="sibTrans" cxnId="{0E6100FA-F825-4CF5-830C-866F1022A136}">
      <dgm:prSet custT="1"/>
      <dgm:spPr/>
      <dgm:t>
        <a:bodyPr/>
        <a:lstStyle/>
        <a:p>
          <a:r>
            <a:rPr lang="de-CH" sz="900" dirty="0"/>
            <a:t>Verwaltungsvollmacht</a:t>
          </a:r>
        </a:p>
      </dgm:t>
    </dgm:pt>
    <dgm:pt modelId="{F45D22C0-241A-4E6C-B7B8-56D7810617EC}">
      <dgm:prSet phldrT="[Text]" custT="1"/>
      <dgm:spPr/>
      <dgm:t>
        <a:bodyPr/>
        <a:lstStyle/>
        <a:p>
          <a:r>
            <a:rPr lang="de-CH" sz="1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GB</a:t>
          </a:r>
          <a:r>
            <a:rPr lang="de-CH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CH" sz="1600" dirty="0" err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GestionBâle</a:t>
          </a:r>
          <a:r>
            <a:rPr lang="de-CH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</a:t>
          </a:r>
        </a:p>
      </dgm:t>
    </dgm:pt>
    <dgm:pt modelId="{99467142-C2CA-4FC1-B142-CE100F47A974}" type="parTrans" cxnId="{1B57D550-4F75-4ED7-9554-9775EC403AD9}">
      <dgm:prSet/>
      <dgm:spPr/>
      <dgm:t>
        <a:bodyPr/>
        <a:lstStyle/>
        <a:p>
          <a:endParaRPr lang="de-CH" sz="1200"/>
        </a:p>
      </dgm:t>
    </dgm:pt>
    <dgm:pt modelId="{15EF10E0-68A0-4154-8BF3-51D7A3DA15F6}" type="sibTrans" cxnId="{1B57D550-4F75-4ED7-9554-9775EC403AD9}">
      <dgm:prSet custT="1"/>
      <dgm:spPr/>
      <dgm:t>
        <a:bodyPr/>
        <a:lstStyle/>
        <a:p>
          <a:r>
            <a:rPr lang="de-CH" sz="900" dirty="0"/>
            <a:t>Vermögensverwaltungs-Mandat / Anlageberatungsmandat</a:t>
          </a:r>
        </a:p>
      </dgm:t>
    </dgm:pt>
    <dgm:pt modelId="{FD772293-D633-4EEB-A5CA-9BCEA5B215DB}" type="pres">
      <dgm:prSet presAssocID="{A6A62B4B-DE54-4ADA-BA05-16FF89E990E3}" presName="Name0" presStyleCnt="0">
        <dgm:presLayoutVars>
          <dgm:dir/>
          <dgm:resizeHandles val="exact"/>
        </dgm:presLayoutVars>
      </dgm:prSet>
      <dgm:spPr/>
    </dgm:pt>
    <dgm:pt modelId="{381664A5-D414-4596-9B38-735074CD3060}" type="pres">
      <dgm:prSet presAssocID="{0B34D894-5842-4C6A-967A-C40D534D87F2}" presName="node" presStyleLbl="node1" presStyleIdx="0" presStyleCnt="3">
        <dgm:presLayoutVars>
          <dgm:bulletEnabled val="1"/>
        </dgm:presLayoutVars>
      </dgm:prSet>
      <dgm:spPr/>
    </dgm:pt>
    <dgm:pt modelId="{794A079F-020E-49F6-A9DF-84301E8E129F}" type="pres">
      <dgm:prSet presAssocID="{6B52966F-C9AD-4A4B-B9CE-BC31A5EE0459}" presName="sibTrans" presStyleLbl="sibTrans2D1" presStyleIdx="0" presStyleCnt="3" custScaleX="106959" custScaleY="118312" custLinFactNeighborY="4511"/>
      <dgm:spPr/>
    </dgm:pt>
    <dgm:pt modelId="{26A11694-5D28-4B5B-836B-5BF0792165C0}" type="pres">
      <dgm:prSet presAssocID="{6B52966F-C9AD-4A4B-B9CE-BC31A5EE0459}" presName="connectorText" presStyleLbl="sibTrans2D1" presStyleIdx="0" presStyleCnt="3"/>
      <dgm:spPr/>
    </dgm:pt>
    <dgm:pt modelId="{DEC0C6D9-4B39-460A-ABD7-37B786FB9577}" type="pres">
      <dgm:prSet presAssocID="{B71E768E-43A0-4E59-92AC-885EE3369ADE}" presName="node" presStyleLbl="node1" presStyleIdx="1" presStyleCnt="3" custRadScaleRad="149959" custRadScaleInc="-17536">
        <dgm:presLayoutVars>
          <dgm:bulletEnabled val="1"/>
        </dgm:presLayoutVars>
      </dgm:prSet>
      <dgm:spPr/>
    </dgm:pt>
    <dgm:pt modelId="{CB7C32D5-BE94-4CF5-B3BA-A1E339973651}" type="pres">
      <dgm:prSet presAssocID="{92908914-80B2-41FC-989A-6619DCC71032}" presName="sibTrans" presStyleLbl="sibTrans2D1" presStyleIdx="1" presStyleCnt="3" custScaleX="106959" custScaleY="118312" custLinFactNeighborY="4511"/>
      <dgm:spPr/>
    </dgm:pt>
    <dgm:pt modelId="{094E9CDD-3C62-4CD8-9D1A-40B0EBDA2997}" type="pres">
      <dgm:prSet presAssocID="{92908914-80B2-41FC-989A-6619DCC71032}" presName="connectorText" presStyleLbl="sibTrans2D1" presStyleIdx="1" presStyleCnt="3"/>
      <dgm:spPr/>
    </dgm:pt>
    <dgm:pt modelId="{3896A08C-7650-45AB-B4A1-61F7D4D91C9D}" type="pres">
      <dgm:prSet presAssocID="{F45D22C0-241A-4E6C-B7B8-56D7810617EC}" presName="node" presStyleLbl="node1" presStyleIdx="2" presStyleCnt="3" custRadScaleRad="149291" custRadScaleInc="17386">
        <dgm:presLayoutVars>
          <dgm:bulletEnabled val="1"/>
        </dgm:presLayoutVars>
      </dgm:prSet>
      <dgm:spPr/>
    </dgm:pt>
    <dgm:pt modelId="{3982C941-1969-440A-9CE9-048F7FF241E1}" type="pres">
      <dgm:prSet presAssocID="{15EF10E0-68A0-4154-8BF3-51D7A3DA15F6}" presName="sibTrans" presStyleLbl="sibTrans2D1" presStyleIdx="2" presStyleCnt="3" custScaleX="106959" custScaleY="118312" custLinFactNeighborY="4511"/>
      <dgm:spPr/>
    </dgm:pt>
    <dgm:pt modelId="{4AD11D32-B3CF-4884-853F-E5A8802CCCA7}" type="pres">
      <dgm:prSet presAssocID="{15EF10E0-68A0-4154-8BF3-51D7A3DA15F6}" presName="connectorText" presStyleLbl="sibTrans2D1" presStyleIdx="2" presStyleCnt="3"/>
      <dgm:spPr/>
    </dgm:pt>
  </dgm:ptLst>
  <dgm:cxnLst>
    <dgm:cxn modelId="{D4D13514-ADAC-485E-B382-CF997DE1C31F}" type="presOf" srcId="{F45D22C0-241A-4E6C-B7B8-56D7810617EC}" destId="{3896A08C-7650-45AB-B4A1-61F7D4D91C9D}" srcOrd="0" destOrd="0" presId="urn:microsoft.com/office/officeart/2005/8/layout/cycle7"/>
    <dgm:cxn modelId="{05F0BC21-7FB2-44A7-AD2C-95024CAF7F50}" type="presOf" srcId="{6B52966F-C9AD-4A4B-B9CE-BC31A5EE0459}" destId="{794A079F-020E-49F6-A9DF-84301E8E129F}" srcOrd="0" destOrd="0" presId="urn:microsoft.com/office/officeart/2005/8/layout/cycle7"/>
    <dgm:cxn modelId="{EAC68C3C-47D0-4677-8337-F4C1230A1F47}" type="presOf" srcId="{6B52966F-C9AD-4A4B-B9CE-BC31A5EE0459}" destId="{26A11694-5D28-4B5B-836B-5BF0792165C0}" srcOrd="1" destOrd="0" presId="urn:microsoft.com/office/officeart/2005/8/layout/cycle7"/>
    <dgm:cxn modelId="{B089C53D-4B82-4919-836D-4187B03E1775}" type="presOf" srcId="{A6A62B4B-DE54-4ADA-BA05-16FF89E990E3}" destId="{FD772293-D633-4EEB-A5CA-9BCEA5B215DB}" srcOrd="0" destOrd="0" presId="urn:microsoft.com/office/officeart/2005/8/layout/cycle7"/>
    <dgm:cxn modelId="{6764AB4C-9B51-468E-934C-DAB437DA29F7}" type="presOf" srcId="{92908914-80B2-41FC-989A-6619DCC71032}" destId="{CB7C32D5-BE94-4CF5-B3BA-A1E339973651}" srcOrd="0" destOrd="0" presId="urn:microsoft.com/office/officeart/2005/8/layout/cycle7"/>
    <dgm:cxn modelId="{1B57D550-4F75-4ED7-9554-9775EC403AD9}" srcId="{A6A62B4B-DE54-4ADA-BA05-16FF89E990E3}" destId="{F45D22C0-241A-4E6C-B7B8-56D7810617EC}" srcOrd="2" destOrd="0" parTransId="{99467142-C2CA-4FC1-B142-CE100F47A974}" sibTransId="{15EF10E0-68A0-4154-8BF3-51D7A3DA15F6}"/>
    <dgm:cxn modelId="{7B85BD83-B020-448B-83EF-E4D539B74158}" srcId="{A6A62B4B-DE54-4ADA-BA05-16FF89E990E3}" destId="{0B34D894-5842-4C6A-967A-C40D534D87F2}" srcOrd="0" destOrd="0" parTransId="{D8D9538B-C3FE-46AE-9ED8-C1F2BD707E0A}" sibTransId="{6B52966F-C9AD-4A4B-B9CE-BC31A5EE0459}"/>
    <dgm:cxn modelId="{1196D68B-4B5B-4AD3-AA2C-6FD4241AB4E3}" type="presOf" srcId="{15EF10E0-68A0-4154-8BF3-51D7A3DA15F6}" destId="{3982C941-1969-440A-9CE9-048F7FF241E1}" srcOrd="0" destOrd="0" presId="urn:microsoft.com/office/officeart/2005/8/layout/cycle7"/>
    <dgm:cxn modelId="{0F8DD88F-E1A9-485A-9FE0-9E75B4D1FA94}" type="presOf" srcId="{B71E768E-43A0-4E59-92AC-885EE3369ADE}" destId="{DEC0C6D9-4B39-460A-ABD7-37B786FB9577}" srcOrd="0" destOrd="0" presId="urn:microsoft.com/office/officeart/2005/8/layout/cycle7"/>
    <dgm:cxn modelId="{7005A3A0-7CF4-4A26-927F-9E5704CE7E37}" type="presOf" srcId="{15EF10E0-68A0-4154-8BF3-51D7A3DA15F6}" destId="{4AD11D32-B3CF-4884-853F-E5A8802CCCA7}" srcOrd="1" destOrd="0" presId="urn:microsoft.com/office/officeart/2005/8/layout/cycle7"/>
    <dgm:cxn modelId="{E00ECFF6-2F45-4035-8240-9221067DA7DC}" type="presOf" srcId="{0B34D894-5842-4C6A-967A-C40D534D87F2}" destId="{381664A5-D414-4596-9B38-735074CD3060}" srcOrd="0" destOrd="0" presId="urn:microsoft.com/office/officeart/2005/8/layout/cycle7"/>
    <dgm:cxn modelId="{0E6100FA-F825-4CF5-830C-866F1022A136}" srcId="{A6A62B4B-DE54-4ADA-BA05-16FF89E990E3}" destId="{B71E768E-43A0-4E59-92AC-885EE3369ADE}" srcOrd="1" destOrd="0" parTransId="{748196C5-5A75-46B6-B57F-927744C2CF0B}" sibTransId="{92908914-80B2-41FC-989A-6619DCC71032}"/>
    <dgm:cxn modelId="{98FDC6FF-0A41-42A9-B63B-407E521EDBE0}" type="presOf" srcId="{92908914-80B2-41FC-989A-6619DCC71032}" destId="{094E9CDD-3C62-4CD8-9D1A-40B0EBDA2997}" srcOrd="1" destOrd="0" presId="urn:microsoft.com/office/officeart/2005/8/layout/cycle7"/>
    <dgm:cxn modelId="{15A9F184-1F66-47BB-8FFF-7065B7B1AC4F}" type="presParOf" srcId="{FD772293-D633-4EEB-A5CA-9BCEA5B215DB}" destId="{381664A5-D414-4596-9B38-735074CD3060}" srcOrd="0" destOrd="0" presId="urn:microsoft.com/office/officeart/2005/8/layout/cycle7"/>
    <dgm:cxn modelId="{CBAA32C3-B30A-4BFF-B554-D353B286BF86}" type="presParOf" srcId="{FD772293-D633-4EEB-A5CA-9BCEA5B215DB}" destId="{794A079F-020E-49F6-A9DF-84301E8E129F}" srcOrd="1" destOrd="0" presId="urn:microsoft.com/office/officeart/2005/8/layout/cycle7"/>
    <dgm:cxn modelId="{FE99C621-A01D-47A4-8741-B39A3308A538}" type="presParOf" srcId="{794A079F-020E-49F6-A9DF-84301E8E129F}" destId="{26A11694-5D28-4B5B-836B-5BF0792165C0}" srcOrd="0" destOrd="0" presId="urn:microsoft.com/office/officeart/2005/8/layout/cycle7"/>
    <dgm:cxn modelId="{DBE6C41B-6551-484E-9606-74A5E6C41D23}" type="presParOf" srcId="{FD772293-D633-4EEB-A5CA-9BCEA5B215DB}" destId="{DEC0C6D9-4B39-460A-ABD7-37B786FB9577}" srcOrd="2" destOrd="0" presId="urn:microsoft.com/office/officeart/2005/8/layout/cycle7"/>
    <dgm:cxn modelId="{4A34248A-A66E-4503-BECD-193F8C062C07}" type="presParOf" srcId="{FD772293-D633-4EEB-A5CA-9BCEA5B215DB}" destId="{CB7C32D5-BE94-4CF5-B3BA-A1E339973651}" srcOrd="3" destOrd="0" presId="urn:microsoft.com/office/officeart/2005/8/layout/cycle7"/>
    <dgm:cxn modelId="{F99ED2A6-956C-4E4F-868C-DADFACE90908}" type="presParOf" srcId="{CB7C32D5-BE94-4CF5-B3BA-A1E339973651}" destId="{094E9CDD-3C62-4CD8-9D1A-40B0EBDA2997}" srcOrd="0" destOrd="0" presId="urn:microsoft.com/office/officeart/2005/8/layout/cycle7"/>
    <dgm:cxn modelId="{01EACC2D-9ED4-4B88-9F7F-6A55FEB149DB}" type="presParOf" srcId="{FD772293-D633-4EEB-A5CA-9BCEA5B215DB}" destId="{3896A08C-7650-45AB-B4A1-61F7D4D91C9D}" srcOrd="4" destOrd="0" presId="urn:microsoft.com/office/officeart/2005/8/layout/cycle7"/>
    <dgm:cxn modelId="{B3959E5A-E802-42C9-9DBF-E6FD43A4AE10}" type="presParOf" srcId="{FD772293-D633-4EEB-A5CA-9BCEA5B215DB}" destId="{3982C941-1969-440A-9CE9-048F7FF241E1}" srcOrd="5" destOrd="0" presId="urn:microsoft.com/office/officeart/2005/8/layout/cycle7"/>
    <dgm:cxn modelId="{721DF5E3-EFF8-48AB-8588-4C9A2B51838C}" type="presParOf" srcId="{3982C941-1969-440A-9CE9-048F7FF241E1}" destId="{4AD11D32-B3CF-4884-853F-E5A8802CCC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62B4B-DE54-4ADA-BA05-16FF89E990E3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0B34D894-5842-4C6A-967A-C40D534D87F2}">
      <dgm:prSet phldrT="[Text]" custT="1"/>
      <dgm:spPr/>
      <dgm:t>
        <a:bodyPr/>
        <a:lstStyle/>
        <a:p>
          <a:r>
            <a:rPr lang="de-CH" sz="1600" dirty="0">
              <a:solidFill>
                <a:schemeClr val="bg1"/>
              </a:solidFill>
            </a:rPr>
            <a:t>Client</a:t>
          </a:r>
        </a:p>
      </dgm:t>
    </dgm:pt>
    <dgm:pt modelId="{D8D9538B-C3FE-46AE-9ED8-C1F2BD707E0A}" type="parTrans" cxnId="{7B85BD83-B020-448B-83EF-E4D539B74158}">
      <dgm:prSet/>
      <dgm:spPr/>
      <dgm:t>
        <a:bodyPr/>
        <a:lstStyle/>
        <a:p>
          <a:endParaRPr lang="de-CH" sz="1200"/>
        </a:p>
      </dgm:t>
    </dgm:pt>
    <dgm:pt modelId="{6B52966F-C9AD-4A4B-B9CE-BC31A5EE0459}" type="sibTrans" cxnId="{7B85BD83-B020-448B-83EF-E4D539B74158}">
      <dgm:prSet custT="1"/>
      <dgm:spPr/>
      <dgm:t>
        <a:bodyPr/>
        <a:lstStyle/>
        <a:p>
          <a:r>
            <a:rPr lang="de-CH" sz="900" dirty="0" err="1"/>
            <a:t>Custody</a:t>
          </a:r>
          <a:r>
            <a:rPr lang="de-CH" sz="900" dirty="0"/>
            <a:t> </a:t>
          </a:r>
          <a:r>
            <a:rPr lang="de-CH" sz="900" dirty="0" err="1"/>
            <a:t>relationship</a:t>
          </a:r>
          <a:endParaRPr lang="de-CH" sz="900" dirty="0"/>
        </a:p>
      </dgm:t>
    </dgm:pt>
    <dgm:pt modelId="{B71E768E-43A0-4E59-92AC-885EE3369ADE}">
      <dgm:prSet phldrT="[Text]" custT="1"/>
      <dgm:spPr/>
      <dgm:t>
        <a:bodyPr/>
        <a:lstStyle/>
        <a:p>
          <a:r>
            <a:rPr lang="de-CH" sz="1600" dirty="0">
              <a:solidFill>
                <a:schemeClr val="bg1"/>
              </a:solidFill>
            </a:rPr>
            <a:t>Custodian </a:t>
          </a:r>
          <a:r>
            <a:rPr lang="de-CH" sz="1600" dirty="0" err="1">
              <a:solidFill>
                <a:schemeClr val="bg1"/>
              </a:solidFill>
            </a:rPr>
            <a:t>bank</a:t>
          </a:r>
          <a:r>
            <a:rPr lang="de-CH" sz="1600" dirty="0">
              <a:solidFill>
                <a:schemeClr val="bg1"/>
              </a:solidFill>
            </a:rPr>
            <a:t>(s)</a:t>
          </a:r>
        </a:p>
      </dgm:t>
    </dgm:pt>
    <dgm:pt modelId="{748196C5-5A75-46B6-B57F-927744C2CF0B}" type="parTrans" cxnId="{0E6100FA-F825-4CF5-830C-866F1022A136}">
      <dgm:prSet/>
      <dgm:spPr/>
      <dgm:t>
        <a:bodyPr/>
        <a:lstStyle/>
        <a:p>
          <a:endParaRPr lang="de-CH" sz="1200"/>
        </a:p>
      </dgm:t>
    </dgm:pt>
    <dgm:pt modelId="{92908914-80B2-41FC-989A-6619DCC71032}" type="sibTrans" cxnId="{0E6100FA-F825-4CF5-830C-866F1022A136}">
      <dgm:prSet custT="1"/>
      <dgm:spPr/>
      <dgm:t>
        <a:bodyPr/>
        <a:lstStyle/>
        <a:p>
          <a:r>
            <a:rPr lang="de-CH" sz="900" dirty="0"/>
            <a:t>Power </a:t>
          </a:r>
          <a:r>
            <a:rPr lang="de-CH" sz="900" dirty="0" err="1"/>
            <a:t>of</a:t>
          </a:r>
          <a:r>
            <a:rPr lang="de-CH" sz="900" dirty="0"/>
            <a:t> </a:t>
          </a:r>
          <a:r>
            <a:rPr lang="de-CH" sz="900" dirty="0" err="1"/>
            <a:t>attorney</a:t>
          </a:r>
          <a:r>
            <a:rPr lang="de-CH" sz="900" dirty="0"/>
            <a:t> </a:t>
          </a:r>
          <a:r>
            <a:rPr lang="de-CH" sz="900" dirty="0" err="1"/>
            <a:t>for</a:t>
          </a:r>
          <a:r>
            <a:rPr lang="de-CH" sz="900" dirty="0"/>
            <a:t> </a:t>
          </a:r>
          <a:r>
            <a:rPr lang="de-CH" sz="900" dirty="0" err="1"/>
            <a:t>asset</a:t>
          </a:r>
          <a:r>
            <a:rPr lang="de-CH" sz="900" dirty="0"/>
            <a:t> </a:t>
          </a:r>
          <a:r>
            <a:rPr lang="de-CH" sz="900" dirty="0" err="1"/>
            <a:t>management</a:t>
          </a:r>
          <a:endParaRPr lang="de-CH" sz="900" dirty="0"/>
        </a:p>
      </dgm:t>
    </dgm:pt>
    <dgm:pt modelId="{F45D22C0-241A-4E6C-B7B8-56D7810617EC}">
      <dgm:prSet phldrT="[Text]" custT="1"/>
      <dgm:spPr/>
      <dgm:t>
        <a:bodyPr/>
        <a:lstStyle/>
        <a:p>
          <a:r>
            <a:rPr lang="de-CH" sz="16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GB</a:t>
          </a:r>
          <a:r>
            <a:rPr lang="de-CH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CH" sz="1600" dirty="0" err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GestionBâle</a:t>
          </a:r>
          <a:r>
            <a:rPr lang="de-CH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</a:t>
          </a:r>
        </a:p>
      </dgm:t>
    </dgm:pt>
    <dgm:pt modelId="{99467142-C2CA-4FC1-B142-CE100F47A974}" type="parTrans" cxnId="{1B57D550-4F75-4ED7-9554-9775EC403AD9}">
      <dgm:prSet/>
      <dgm:spPr/>
      <dgm:t>
        <a:bodyPr/>
        <a:lstStyle/>
        <a:p>
          <a:endParaRPr lang="de-CH" sz="1200"/>
        </a:p>
      </dgm:t>
    </dgm:pt>
    <dgm:pt modelId="{15EF10E0-68A0-4154-8BF3-51D7A3DA15F6}" type="sibTrans" cxnId="{1B57D550-4F75-4ED7-9554-9775EC403AD9}">
      <dgm:prSet custT="1"/>
      <dgm:spPr/>
      <dgm:t>
        <a:bodyPr/>
        <a:lstStyle/>
        <a:p>
          <a:r>
            <a:rPr lang="de-CH" sz="900" dirty="0"/>
            <a:t>Asse Management Mandate /</a:t>
          </a:r>
        </a:p>
        <a:p>
          <a:r>
            <a:rPr lang="de-CH" sz="900" dirty="0"/>
            <a:t>Advisory Mandate</a:t>
          </a:r>
        </a:p>
      </dgm:t>
    </dgm:pt>
    <dgm:pt modelId="{FD772293-D633-4EEB-A5CA-9BCEA5B215DB}" type="pres">
      <dgm:prSet presAssocID="{A6A62B4B-DE54-4ADA-BA05-16FF89E990E3}" presName="Name0" presStyleCnt="0">
        <dgm:presLayoutVars>
          <dgm:dir/>
          <dgm:resizeHandles val="exact"/>
        </dgm:presLayoutVars>
      </dgm:prSet>
      <dgm:spPr/>
    </dgm:pt>
    <dgm:pt modelId="{381664A5-D414-4596-9B38-735074CD3060}" type="pres">
      <dgm:prSet presAssocID="{0B34D894-5842-4C6A-967A-C40D534D87F2}" presName="node" presStyleLbl="node1" presStyleIdx="0" presStyleCnt="3">
        <dgm:presLayoutVars>
          <dgm:bulletEnabled val="1"/>
        </dgm:presLayoutVars>
      </dgm:prSet>
      <dgm:spPr/>
    </dgm:pt>
    <dgm:pt modelId="{794A079F-020E-49F6-A9DF-84301E8E129F}" type="pres">
      <dgm:prSet presAssocID="{6B52966F-C9AD-4A4B-B9CE-BC31A5EE0459}" presName="sibTrans" presStyleLbl="sibTrans2D1" presStyleIdx="0" presStyleCnt="3" custScaleX="106959" custScaleY="118312" custLinFactNeighborY="4511"/>
      <dgm:spPr/>
    </dgm:pt>
    <dgm:pt modelId="{26A11694-5D28-4B5B-836B-5BF0792165C0}" type="pres">
      <dgm:prSet presAssocID="{6B52966F-C9AD-4A4B-B9CE-BC31A5EE0459}" presName="connectorText" presStyleLbl="sibTrans2D1" presStyleIdx="0" presStyleCnt="3"/>
      <dgm:spPr/>
    </dgm:pt>
    <dgm:pt modelId="{DEC0C6D9-4B39-460A-ABD7-37B786FB9577}" type="pres">
      <dgm:prSet presAssocID="{B71E768E-43A0-4E59-92AC-885EE3369ADE}" presName="node" presStyleLbl="node1" presStyleIdx="1" presStyleCnt="3" custRadScaleRad="149959" custRadScaleInc="-17536">
        <dgm:presLayoutVars>
          <dgm:bulletEnabled val="1"/>
        </dgm:presLayoutVars>
      </dgm:prSet>
      <dgm:spPr/>
    </dgm:pt>
    <dgm:pt modelId="{CB7C32D5-BE94-4CF5-B3BA-A1E339973651}" type="pres">
      <dgm:prSet presAssocID="{92908914-80B2-41FC-989A-6619DCC71032}" presName="sibTrans" presStyleLbl="sibTrans2D1" presStyleIdx="1" presStyleCnt="3" custScaleX="106959" custScaleY="118312" custLinFactNeighborY="4511"/>
      <dgm:spPr/>
    </dgm:pt>
    <dgm:pt modelId="{094E9CDD-3C62-4CD8-9D1A-40B0EBDA2997}" type="pres">
      <dgm:prSet presAssocID="{92908914-80B2-41FC-989A-6619DCC71032}" presName="connectorText" presStyleLbl="sibTrans2D1" presStyleIdx="1" presStyleCnt="3"/>
      <dgm:spPr/>
    </dgm:pt>
    <dgm:pt modelId="{3896A08C-7650-45AB-B4A1-61F7D4D91C9D}" type="pres">
      <dgm:prSet presAssocID="{F45D22C0-241A-4E6C-B7B8-56D7810617EC}" presName="node" presStyleLbl="node1" presStyleIdx="2" presStyleCnt="3" custRadScaleRad="149291" custRadScaleInc="17386">
        <dgm:presLayoutVars>
          <dgm:bulletEnabled val="1"/>
        </dgm:presLayoutVars>
      </dgm:prSet>
      <dgm:spPr/>
    </dgm:pt>
    <dgm:pt modelId="{3982C941-1969-440A-9CE9-048F7FF241E1}" type="pres">
      <dgm:prSet presAssocID="{15EF10E0-68A0-4154-8BF3-51D7A3DA15F6}" presName="sibTrans" presStyleLbl="sibTrans2D1" presStyleIdx="2" presStyleCnt="3" custScaleX="106959" custScaleY="118312" custLinFactNeighborY="4511"/>
      <dgm:spPr/>
    </dgm:pt>
    <dgm:pt modelId="{4AD11D32-B3CF-4884-853F-E5A8802CCCA7}" type="pres">
      <dgm:prSet presAssocID="{15EF10E0-68A0-4154-8BF3-51D7A3DA15F6}" presName="connectorText" presStyleLbl="sibTrans2D1" presStyleIdx="2" presStyleCnt="3"/>
      <dgm:spPr/>
    </dgm:pt>
  </dgm:ptLst>
  <dgm:cxnLst>
    <dgm:cxn modelId="{D4D13514-ADAC-485E-B382-CF997DE1C31F}" type="presOf" srcId="{F45D22C0-241A-4E6C-B7B8-56D7810617EC}" destId="{3896A08C-7650-45AB-B4A1-61F7D4D91C9D}" srcOrd="0" destOrd="0" presId="urn:microsoft.com/office/officeart/2005/8/layout/cycle7"/>
    <dgm:cxn modelId="{05F0BC21-7FB2-44A7-AD2C-95024CAF7F50}" type="presOf" srcId="{6B52966F-C9AD-4A4B-B9CE-BC31A5EE0459}" destId="{794A079F-020E-49F6-A9DF-84301E8E129F}" srcOrd="0" destOrd="0" presId="urn:microsoft.com/office/officeart/2005/8/layout/cycle7"/>
    <dgm:cxn modelId="{EAC68C3C-47D0-4677-8337-F4C1230A1F47}" type="presOf" srcId="{6B52966F-C9AD-4A4B-B9CE-BC31A5EE0459}" destId="{26A11694-5D28-4B5B-836B-5BF0792165C0}" srcOrd="1" destOrd="0" presId="urn:microsoft.com/office/officeart/2005/8/layout/cycle7"/>
    <dgm:cxn modelId="{B089C53D-4B82-4919-836D-4187B03E1775}" type="presOf" srcId="{A6A62B4B-DE54-4ADA-BA05-16FF89E990E3}" destId="{FD772293-D633-4EEB-A5CA-9BCEA5B215DB}" srcOrd="0" destOrd="0" presId="urn:microsoft.com/office/officeart/2005/8/layout/cycle7"/>
    <dgm:cxn modelId="{6764AB4C-9B51-468E-934C-DAB437DA29F7}" type="presOf" srcId="{92908914-80B2-41FC-989A-6619DCC71032}" destId="{CB7C32D5-BE94-4CF5-B3BA-A1E339973651}" srcOrd="0" destOrd="0" presId="urn:microsoft.com/office/officeart/2005/8/layout/cycle7"/>
    <dgm:cxn modelId="{1B57D550-4F75-4ED7-9554-9775EC403AD9}" srcId="{A6A62B4B-DE54-4ADA-BA05-16FF89E990E3}" destId="{F45D22C0-241A-4E6C-B7B8-56D7810617EC}" srcOrd="2" destOrd="0" parTransId="{99467142-C2CA-4FC1-B142-CE100F47A974}" sibTransId="{15EF10E0-68A0-4154-8BF3-51D7A3DA15F6}"/>
    <dgm:cxn modelId="{7B85BD83-B020-448B-83EF-E4D539B74158}" srcId="{A6A62B4B-DE54-4ADA-BA05-16FF89E990E3}" destId="{0B34D894-5842-4C6A-967A-C40D534D87F2}" srcOrd="0" destOrd="0" parTransId="{D8D9538B-C3FE-46AE-9ED8-C1F2BD707E0A}" sibTransId="{6B52966F-C9AD-4A4B-B9CE-BC31A5EE0459}"/>
    <dgm:cxn modelId="{1196D68B-4B5B-4AD3-AA2C-6FD4241AB4E3}" type="presOf" srcId="{15EF10E0-68A0-4154-8BF3-51D7A3DA15F6}" destId="{3982C941-1969-440A-9CE9-048F7FF241E1}" srcOrd="0" destOrd="0" presId="urn:microsoft.com/office/officeart/2005/8/layout/cycle7"/>
    <dgm:cxn modelId="{0F8DD88F-E1A9-485A-9FE0-9E75B4D1FA94}" type="presOf" srcId="{B71E768E-43A0-4E59-92AC-885EE3369ADE}" destId="{DEC0C6D9-4B39-460A-ABD7-37B786FB9577}" srcOrd="0" destOrd="0" presId="urn:microsoft.com/office/officeart/2005/8/layout/cycle7"/>
    <dgm:cxn modelId="{7005A3A0-7CF4-4A26-927F-9E5704CE7E37}" type="presOf" srcId="{15EF10E0-68A0-4154-8BF3-51D7A3DA15F6}" destId="{4AD11D32-B3CF-4884-853F-E5A8802CCCA7}" srcOrd="1" destOrd="0" presId="urn:microsoft.com/office/officeart/2005/8/layout/cycle7"/>
    <dgm:cxn modelId="{E00ECFF6-2F45-4035-8240-9221067DA7DC}" type="presOf" srcId="{0B34D894-5842-4C6A-967A-C40D534D87F2}" destId="{381664A5-D414-4596-9B38-735074CD3060}" srcOrd="0" destOrd="0" presId="urn:microsoft.com/office/officeart/2005/8/layout/cycle7"/>
    <dgm:cxn modelId="{0E6100FA-F825-4CF5-830C-866F1022A136}" srcId="{A6A62B4B-DE54-4ADA-BA05-16FF89E990E3}" destId="{B71E768E-43A0-4E59-92AC-885EE3369ADE}" srcOrd="1" destOrd="0" parTransId="{748196C5-5A75-46B6-B57F-927744C2CF0B}" sibTransId="{92908914-80B2-41FC-989A-6619DCC71032}"/>
    <dgm:cxn modelId="{98FDC6FF-0A41-42A9-B63B-407E521EDBE0}" type="presOf" srcId="{92908914-80B2-41FC-989A-6619DCC71032}" destId="{094E9CDD-3C62-4CD8-9D1A-40B0EBDA2997}" srcOrd="1" destOrd="0" presId="urn:microsoft.com/office/officeart/2005/8/layout/cycle7"/>
    <dgm:cxn modelId="{15A9F184-1F66-47BB-8FFF-7065B7B1AC4F}" type="presParOf" srcId="{FD772293-D633-4EEB-A5CA-9BCEA5B215DB}" destId="{381664A5-D414-4596-9B38-735074CD3060}" srcOrd="0" destOrd="0" presId="urn:microsoft.com/office/officeart/2005/8/layout/cycle7"/>
    <dgm:cxn modelId="{CBAA32C3-B30A-4BFF-B554-D353B286BF86}" type="presParOf" srcId="{FD772293-D633-4EEB-A5CA-9BCEA5B215DB}" destId="{794A079F-020E-49F6-A9DF-84301E8E129F}" srcOrd="1" destOrd="0" presId="urn:microsoft.com/office/officeart/2005/8/layout/cycle7"/>
    <dgm:cxn modelId="{FE99C621-A01D-47A4-8741-B39A3308A538}" type="presParOf" srcId="{794A079F-020E-49F6-A9DF-84301E8E129F}" destId="{26A11694-5D28-4B5B-836B-5BF0792165C0}" srcOrd="0" destOrd="0" presId="urn:microsoft.com/office/officeart/2005/8/layout/cycle7"/>
    <dgm:cxn modelId="{DBE6C41B-6551-484E-9606-74A5E6C41D23}" type="presParOf" srcId="{FD772293-D633-4EEB-A5CA-9BCEA5B215DB}" destId="{DEC0C6D9-4B39-460A-ABD7-37B786FB9577}" srcOrd="2" destOrd="0" presId="urn:microsoft.com/office/officeart/2005/8/layout/cycle7"/>
    <dgm:cxn modelId="{4A34248A-A66E-4503-BECD-193F8C062C07}" type="presParOf" srcId="{FD772293-D633-4EEB-A5CA-9BCEA5B215DB}" destId="{CB7C32D5-BE94-4CF5-B3BA-A1E339973651}" srcOrd="3" destOrd="0" presId="urn:microsoft.com/office/officeart/2005/8/layout/cycle7"/>
    <dgm:cxn modelId="{F99ED2A6-956C-4E4F-868C-DADFACE90908}" type="presParOf" srcId="{CB7C32D5-BE94-4CF5-B3BA-A1E339973651}" destId="{094E9CDD-3C62-4CD8-9D1A-40B0EBDA2997}" srcOrd="0" destOrd="0" presId="urn:microsoft.com/office/officeart/2005/8/layout/cycle7"/>
    <dgm:cxn modelId="{01EACC2D-9ED4-4B88-9F7F-6A55FEB149DB}" type="presParOf" srcId="{FD772293-D633-4EEB-A5CA-9BCEA5B215DB}" destId="{3896A08C-7650-45AB-B4A1-61F7D4D91C9D}" srcOrd="4" destOrd="0" presId="urn:microsoft.com/office/officeart/2005/8/layout/cycle7"/>
    <dgm:cxn modelId="{B3959E5A-E802-42C9-9DBF-E6FD43A4AE10}" type="presParOf" srcId="{FD772293-D633-4EEB-A5CA-9BCEA5B215DB}" destId="{3982C941-1969-440A-9CE9-048F7FF241E1}" srcOrd="5" destOrd="0" presId="urn:microsoft.com/office/officeart/2005/8/layout/cycle7"/>
    <dgm:cxn modelId="{721DF5E3-EFF8-48AB-8588-4C9A2B51838C}" type="presParOf" srcId="{3982C941-1969-440A-9CE9-048F7FF241E1}" destId="{4AD11D32-B3CF-4884-853F-E5A8802CCCA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664A5-D414-4596-9B38-735074CD3060}">
      <dsp:nvSpPr>
        <dsp:cNvPr id="0" name=""/>
        <dsp:cNvSpPr/>
      </dsp:nvSpPr>
      <dsp:spPr>
        <a:xfrm>
          <a:off x="3047527" y="1756"/>
          <a:ext cx="2448869" cy="122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solidFill>
                <a:schemeClr val="bg1"/>
              </a:solidFill>
            </a:rPr>
            <a:t>Kunde</a:t>
          </a:r>
        </a:p>
      </dsp:txBody>
      <dsp:txXfrm>
        <a:off x="3083389" y="37618"/>
        <a:ext cx="2377145" cy="1152710"/>
      </dsp:txXfrm>
    </dsp:sp>
    <dsp:sp modelId="{794A079F-020E-49F6-A9DF-84301E8E129F}">
      <dsp:nvSpPr>
        <dsp:cNvPr id="0" name=""/>
        <dsp:cNvSpPr/>
      </dsp:nvSpPr>
      <dsp:spPr>
        <a:xfrm rot="2939371">
          <a:off x="4503003" y="2132034"/>
          <a:ext cx="2585446" cy="5070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Depotbeziehung</a:t>
          </a:r>
        </a:p>
      </dsp:txBody>
      <dsp:txXfrm>
        <a:off x="4655111" y="2233440"/>
        <a:ext cx="2281230" cy="304216"/>
      </dsp:txXfrm>
    </dsp:sp>
    <dsp:sp modelId="{DEC0C6D9-4B39-460A-ABD7-37B786FB9577}">
      <dsp:nvSpPr>
        <dsp:cNvPr id="0" name=""/>
        <dsp:cNvSpPr/>
      </dsp:nvSpPr>
      <dsp:spPr>
        <a:xfrm>
          <a:off x="6095055" y="3506241"/>
          <a:ext cx="2448869" cy="122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solidFill>
                <a:schemeClr val="bg1"/>
              </a:solidFill>
            </a:rPr>
            <a:t>Depotbank(en)</a:t>
          </a:r>
        </a:p>
      </dsp:txBody>
      <dsp:txXfrm>
        <a:off x="6130917" y="3542103"/>
        <a:ext cx="2377145" cy="1152710"/>
      </dsp:txXfrm>
    </dsp:sp>
    <dsp:sp modelId="{CB7C32D5-BE94-4CF5-B3BA-A1E339973651}">
      <dsp:nvSpPr>
        <dsp:cNvPr id="0" name=""/>
        <dsp:cNvSpPr/>
      </dsp:nvSpPr>
      <dsp:spPr>
        <a:xfrm rot="10800023">
          <a:off x="2979239" y="3884256"/>
          <a:ext cx="2585446" cy="5070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Verwaltungsvollmacht</a:t>
          </a:r>
        </a:p>
      </dsp:txBody>
      <dsp:txXfrm rot="10800000">
        <a:off x="3131347" y="3985662"/>
        <a:ext cx="2281230" cy="304216"/>
      </dsp:txXfrm>
    </dsp:sp>
    <dsp:sp modelId="{3896A08C-7650-45AB-B4A1-61F7D4D91C9D}">
      <dsp:nvSpPr>
        <dsp:cNvPr id="0" name=""/>
        <dsp:cNvSpPr/>
      </dsp:nvSpPr>
      <dsp:spPr>
        <a:xfrm>
          <a:off x="0" y="3506201"/>
          <a:ext cx="2448869" cy="122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b="1" i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GB</a:t>
          </a:r>
          <a:r>
            <a:rPr lang="de-CH" sz="16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CH" sz="1600" kern="1200" dirty="0" err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GestionBâle</a:t>
          </a:r>
          <a:r>
            <a:rPr lang="de-CH" sz="16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</a:t>
          </a:r>
        </a:p>
      </dsp:txBody>
      <dsp:txXfrm>
        <a:off x="35862" y="3542063"/>
        <a:ext cx="2377145" cy="1152710"/>
      </dsp:txXfrm>
    </dsp:sp>
    <dsp:sp modelId="{3982C941-1969-440A-9CE9-048F7FF241E1}">
      <dsp:nvSpPr>
        <dsp:cNvPr id="0" name=""/>
        <dsp:cNvSpPr/>
      </dsp:nvSpPr>
      <dsp:spPr>
        <a:xfrm rot="18660648">
          <a:off x="1455475" y="2132013"/>
          <a:ext cx="2585446" cy="5070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Vermögensverwaltungs-Mandat / Anlageberatungsmandat</a:t>
          </a:r>
        </a:p>
      </dsp:txBody>
      <dsp:txXfrm>
        <a:off x="1607583" y="2233419"/>
        <a:ext cx="2281230" cy="304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664A5-D414-4596-9B38-735074CD3060}">
      <dsp:nvSpPr>
        <dsp:cNvPr id="0" name=""/>
        <dsp:cNvSpPr/>
      </dsp:nvSpPr>
      <dsp:spPr>
        <a:xfrm>
          <a:off x="3047527" y="1756"/>
          <a:ext cx="2448869" cy="122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solidFill>
                <a:schemeClr val="bg1"/>
              </a:solidFill>
            </a:rPr>
            <a:t>Client</a:t>
          </a:r>
        </a:p>
      </dsp:txBody>
      <dsp:txXfrm>
        <a:off x="3083389" y="37618"/>
        <a:ext cx="2377145" cy="1152710"/>
      </dsp:txXfrm>
    </dsp:sp>
    <dsp:sp modelId="{794A079F-020E-49F6-A9DF-84301E8E129F}">
      <dsp:nvSpPr>
        <dsp:cNvPr id="0" name=""/>
        <dsp:cNvSpPr/>
      </dsp:nvSpPr>
      <dsp:spPr>
        <a:xfrm rot="2939371">
          <a:off x="4503003" y="2132034"/>
          <a:ext cx="2585446" cy="5070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 err="1"/>
            <a:t>Custody</a:t>
          </a:r>
          <a:r>
            <a:rPr lang="de-CH" sz="900" kern="1200" dirty="0"/>
            <a:t> </a:t>
          </a:r>
          <a:r>
            <a:rPr lang="de-CH" sz="900" kern="1200" dirty="0" err="1"/>
            <a:t>relationship</a:t>
          </a:r>
          <a:endParaRPr lang="de-CH" sz="900" kern="1200" dirty="0"/>
        </a:p>
      </dsp:txBody>
      <dsp:txXfrm>
        <a:off x="4655111" y="2233440"/>
        <a:ext cx="2281230" cy="304216"/>
      </dsp:txXfrm>
    </dsp:sp>
    <dsp:sp modelId="{DEC0C6D9-4B39-460A-ABD7-37B786FB9577}">
      <dsp:nvSpPr>
        <dsp:cNvPr id="0" name=""/>
        <dsp:cNvSpPr/>
      </dsp:nvSpPr>
      <dsp:spPr>
        <a:xfrm>
          <a:off x="6095055" y="3506241"/>
          <a:ext cx="2448869" cy="122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kern="1200" dirty="0">
              <a:solidFill>
                <a:schemeClr val="bg1"/>
              </a:solidFill>
            </a:rPr>
            <a:t>Custodian </a:t>
          </a:r>
          <a:r>
            <a:rPr lang="de-CH" sz="1600" kern="1200" dirty="0" err="1">
              <a:solidFill>
                <a:schemeClr val="bg1"/>
              </a:solidFill>
            </a:rPr>
            <a:t>bank</a:t>
          </a:r>
          <a:r>
            <a:rPr lang="de-CH" sz="1600" kern="1200" dirty="0">
              <a:solidFill>
                <a:schemeClr val="bg1"/>
              </a:solidFill>
            </a:rPr>
            <a:t>(s)</a:t>
          </a:r>
        </a:p>
      </dsp:txBody>
      <dsp:txXfrm>
        <a:off x="6130917" y="3542103"/>
        <a:ext cx="2377145" cy="1152710"/>
      </dsp:txXfrm>
    </dsp:sp>
    <dsp:sp modelId="{CB7C32D5-BE94-4CF5-B3BA-A1E339973651}">
      <dsp:nvSpPr>
        <dsp:cNvPr id="0" name=""/>
        <dsp:cNvSpPr/>
      </dsp:nvSpPr>
      <dsp:spPr>
        <a:xfrm rot="10800023">
          <a:off x="2979239" y="3884256"/>
          <a:ext cx="2585446" cy="5070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Power </a:t>
          </a:r>
          <a:r>
            <a:rPr lang="de-CH" sz="900" kern="1200" dirty="0" err="1"/>
            <a:t>of</a:t>
          </a:r>
          <a:r>
            <a:rPr lang="de-CH" sz="900" kern="1200" dirty="0"/>
            <a:t> </a:t>
          </a:r>
          <a:r>
            <a:rPr lang="de-CH" sz="900" kern="1200" dirty="0" err="1"/>
            <a:t>attorney</a:t>
          </a:r>
          <a:r>
            <a:rPr lang="de-CH" sz="900" kern="1200" dirty="0"/>
            <a:t> </a:t>
          </a:r>
          <a:r>
            <a:rPr lang="de-CH" sz="900" kern="1200" dirty="0" err="1"/>
            <a:t>for</a:t>
          </a:r>
          <a:r>
            <a:rPr lang="de-CH" sz="900" kern="1200" dirty="0"/>
            <a:t> </a:t>
          </a:r>
          <a:r>
            <a:rPr lang="de-CH" sz="900" kern="1200" dirty="0" err="1"/>
            <a:t>asset</a:t>
          </a:r>
          <a:r>
            <a:rPr lang="de-CH" sz="900" kern="1200" dirty="0"/>
            <a:t> </a:t>
          </a:r>
          <a:r>
            <a:rPr lang="de-CH" sz="900" kern="1200" dirty="0" err="1"/>
            <a:t>management</a:t>
          </a:r>
          <a:endParaRPr lang="de-CH" sz="900" kern="1200" dirty="0"/>
        </a:p>
      </dsp:txBody>
      <dsp:txXfrm rot="10800000">
        <a:off x="3131347" y="3985662"/>
        <a:ext cx="2281230" cy="304216"/>
      </dsp:txXfrm>
    </dsp:sp>
    <dsp:sp modelId="{3896A08C-7650-45AB-B4A1-61F7D4D91C9D}">
      <dsp:nvSpPr>
        <dsp:cNvPr id="0" name=""/>
        <dsp:cNvSpPr/>
      </dsp:nvSpPr>
      <dsp:spPr>
        <a:xfrm>
          <a:off x="0" y="3506201"/>
          <a:ext cx="2448869" cy="12244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b="1" i="1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GB</a:t>
          </a:r>
          <a:r>
            <a:rPr lang="de-CH" sz="16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de-CH" sz="1600" kern="1200" dirty="0" err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GestionBâle</a:t>
          </a:r>
          <a:r>
            <a:rPr lang="de-CH" sz="1600" kern="1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SA</a:t>
          </a:r>
        </a:p>
      </dsp:txBody>
      <dsp:txXfrm>
        <a:off x="35862" y="3542063"/>
        <a:ext cx="2377145" cy="1152710"/>
      </dsp:txXfrm>
    </dsp:sp>
    <dsp:sp modelId="{3982C941-1969-440A-9CE9-048F7FF241E1}">
      <dsp:nvSpPr>
        <dsp:cNvPr id="0" name=""/>
        <dsp:cNvSpPr/>
      </dsp:nvSpPr>
      <dsp:spPr>
        <a:xfrm rot="18660648">
          <a:off x="1455475" y="2132013"/>
          <a:ext cx="2585446" cy="507028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Asse Management Mandate /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900" kern="1200" dirty="0"/>
            <a:t>Advisory Mandate</a:t>
          </a:r>
        </a:p>
      </dsp:txBody>
      <dsp:txXfrm>
        <a:off x="1607583" y="2233419"/>
        <a:ext cx="2281230" cy="304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21A2-21FE-45E1-BEC9-2A79E0217C8C}" type="datetimeFigureOut">
              <a:rPr lang="de-CH" smtClean="0"/>
              <a:t>05.12.2022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239838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BB6CD-E9F2-4B0F-A25F-AD2441E9E94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2900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1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draußen, Himmel, Wasser, Gebäude enthält.&#10;&#10;Automatisch generierte Beschreibung">
            <a:extLst>
              <a:ext uri="{FF2B5EF4-FFF2-40B4-BE49-F238E27FC236}">
                <a16:creationId xmlns:a16="http://schemas.microsoft.com/office/drawing/2014/main" id="{D008ECCB-5624-52B1-0EF0-414DC0951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 b="28211"/>
          <a:stretch/>
        </p:blipFill>
        <p:spPr>
          <a:xfrm>
            <a:off x="1238250" y="3601386"/>
            <a:ext cx="7429499" cy="2063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498" cy="1126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2420911"/>
            <a:ext cx="7429500" cy="10080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F9C6-75C3-498E-905A-C378427E368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E12976-1ADC-CA9B-400F-07866173CC24}"/>
              </a:ext>
            </a:extLst>
          </p:cNvPr>
          <p:cNvSpPr/>
          <p:nvPr userDrawn="1"/>
        </p:nvSpPr>
        <p:spPr>
          <a:xfrm>
            <a:off x="7360522" y="409198"/>
            <a:ext cx="205697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CH" b="1" i="1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CH" b="0" i="0" dirty="0" err="1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GestionBâle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</p:spTree>
    <p:extLst>
      <p:ext uri="{BB962C8B-B14F-4D97-AF65-F5344CB8AC3E}">
        <p14:creationId xmlns:p14="http://schemas.microsoft.com/office/powerpoint/2010/main" val="3649048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31978-687D-2122-F72A-436D5B2C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F1C0E5-7564-E368-2FB1-645FCA38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5966F4-21EB-3093-39A7-A4D7580B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0B876D-1989-E128-780F-E3AA39EC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88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31978-687D-2122-F72A-436D5B2C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0F1C0E5-7564-E368-2FB1-645FCA38A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5966F4-21EB-3093-39A7-A4D7580BD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70B876D-1989-E128-780F-E3AA39EC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2BD7FBF-0555-51B8-A7E3-5A591ECEEFA7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white">
          <a:xfrm>
            <a:off x="681037" y="796414"/>
            <a:ext cx="7560840" cy="37431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2640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F97D69-E39F-F4CC-0C09-A74244CE7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1455174"/>
            <a:ext cx="3194050" cy="1600200"/>
          </a:xfrm>
        </p:spPr>
        <p:txBody>
          <a:bodyPr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FDAECE-9769-617A-4857-12DF9D5E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1455174"/>
            <a:ext cx="5014912" cy="44058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A9CD423-0E08-3F43-B993-8F3BC9250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3055374"/>
            <a:ext cx="3194050" cy="28136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7E5F57-E71D-7439-FAF8-C367AA2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E7AB57-0F42-B643-9165-11927D35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467EF1-ADB9-C032-DD0B-304EBB31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53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ADA02-B026-2C43-8E7D-C997EB3E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1450258"/>
            <a:ext cx="3194050" cy="1600200"/>
          </a:xfrm>
        </p:spPr>
        <p:txBody>
          <a:bodyPr anchor="b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195C24F-6A11-0E50-FC69-F3F501028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1450258"/>
            <a:ext cx="5014912" cy="44107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ED01C1-2DEC-570B-64AF-DA4244990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3050458"/>
            <a:ext cx="3194050" cy="28185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BA96768-39C4-F897-B9A1-3AED32B8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809F405-448B-3FBE-E4D3-CE1794AED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135364-1D04-A193-DC6F-DE4BF435A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6218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C03A0-C3EF-8356-4B18-F95ED8A06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9C8FD31-45B7-1F33-C741-92861DB68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86D23D-7718-C337-A011-DCE4E3708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A923F3-2C64-5CDF-D7B6-BFCD8B3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8E6F21-9D4D-75AC-958E-159D7B81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2678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B9699D3-E42E-7DFF-BF76-DE99C8D94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1450258"/>
            <a:ext cx="2135188" cy="472670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8E4446-CCAA-289D-3054-30F3EA8F1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7" y="1450258"/>
            <a:ext cx="6256337" cy="472670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DDFC28-1B23-C54D-AA90-71E6FD3E0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1685E0-7C71-7394-1165-91242223F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5EC7652-8C4B-D023-A053-DD13D056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4360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DE5FDAF-FD13-31C0-E6C6-8FCB35727F43}"/>
              </a:ext>
            </a:extLst>
          </p:cNvPr>
          <p:cNvSpPr txBox="1"/>
          <p:nvPr userDrawn="1"/>
        </p:nvSpPr>
        <p:spPr>
          <a:xfrm>
            <a:off x="5839196" y="6203362"/>
            <a:ext cx="3420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i="0" dirty="0">
                <a:latin typeface="+mn-lt"/>
              </a:rPr>
              <a:t>Ihre Brücke zu den Finanzmärkten</a:t>
            </a:r>
            <a:endParaRPr lang="de-CH" i="0" dirty="0">
              <a:latin typeface="+mn-lt"/>
            </a:endParaRPr>
          </a:p>
        </p:txBody>
      </p:sp>
      <p:pic>
        <p:nvPicPr>
          <p:cNvPr id="8" name="Grafik 7" descr="Ein Bild, das draußen, Himmel, Wasser, Gebäude enthält.&#10;&#10;Automatisch generierte Beschreibung">
            <a:extLst>
              <a:ext uri="{FF2B5EF4-FFF2-40B4-BE49-F238E27FC236}">
                <a16:creationId xmlns:a16="http://schemas.microsoft.com/office/drawing/2014/main" id="{A089DE55-556C-9EE2-0F42-6E0E840632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b="27745"/>
          <a:stretch/>
        </p:blipFill>
        <p:spPr>
          <a:xfrm>
            <a:off x="0" y="1622358"/>
            <a:ext cx="9906000" cy="36132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BF389F84-A923-3DB2-5853-06167B1E6C28}"/>
              </a:ext>
            </a:extLst>
          </p:cNvPr>
          <p:cNvSpPr txBox="1"/>
          <p:nvPr userDrawn="1"/>
        </p:nvSpPr>
        <p:spPr>
          <a:xfrm>
            <a:off x="3477275" y="5383419"/>
            <a:ext cx="2951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100" dirty="0"/>
              <a:t>Rittergasse 33, CH-4051 Basel, +41 61 225 91 81</a:t>
            </a:r>
          </a:p>
        </p:txBody>
      </p:sp>
      <p:pic>
        <p:nvPicPr>
          <p:cNvPr id="11" name="Picture 2" descr="Picture">
            <a:extLst>
              <a:ext uri="{FF2B5EF4-FFF2-40B4-BE49-F238E27FC236}">
                <a16:creationId xmlns:a16="http://schemas.microsoft.com/office/drawing/2014/main" id="{D9FC6A61-47B0-F5DB-5ECE-8A3D0EAED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3" y="6572694"/>
            <a:ext cx="1014263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067408E7-7890-07BD-A9DF-26F9A36818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90" y="6569134"/>
            <a:ext cx="631148" cy="144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85DEEFA-F18A-1311-1B85-7BCB7EC59B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936" y="6569134"/>
            <a:ext cx="511865" cy="144000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E62BA77-A3D6-C401-215B-71013A580555}"/>
              </a:ext>
            </a:extLst>
          </p:cNvPr>
          <p:cNvSpPr/>
          <p:nvPr userDrawn="1"/>
        </p:nvSpPr>
        <p:spPr>
          <a:xfrm>
            <a:off x="7360522" y="409198"/>
            <a:ext cx="205697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CH" b="1" i="1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CH" b="0" i="0" dirty="0" err="1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GestionBâle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</p:spTree>
    <p:extLst>
      <p:ext uri="{BB962C8B-B14F-4D97-AF65-F5344CB8AC3E}">
        <p14:creationId xmlns:p14="http://schemas.microsoft.com/office/powerpoint/2010/main" val="3264000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498" cy="1126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2420911"/>
            <a:ext cx="7429500" cy="10080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F9C6-75C3-498E-905A-C378427E368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E12976-1ADC-CA9B-400F-07866173CC24}"/>
              </a:ext>
            </a:extLst>
          </p:cNvPr>
          <p:cNvSpPr/>
          <p:nvPr userDrawn="1"/>
        </p:nvSpPr>
        <p:spPr>
          <a:xfrm>
            <a:off x="7360522" y="409198"/>
            <a:ext cx="205697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CH" b="1" i="1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CH" b="0" i="0" dirty="0" err="1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GestionBâle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  <p:pic>
        <p:nvPicPr>
          <p:cNvPr id="11" name="Grafik 10" descr="Ein Bild, das Text, Computer, Elektronik, Anzeigetafel enthält.&#10;&#10;Automatisch generierte Beschreibung">
            <a:extLst>
              <a:ext uri="{FF2B5EF4-FFF2-40B4-BE49-F238E27FC236}">
                <a16:creationId xmlns:a16="http://schemas.microsoft.com/office/drawing/2014/main" id="{87D0D173-4F7B-2A8F-407A-ADD0C962BE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5" b="48743"/>
          <a:stretch/>
        </p:blipFill>
        <p:spPr>
          <a:xfrm>
            <a:off x="1238251" y="3601386"/>
            <a:ext cx="7429499" cy="206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47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o 3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1" y="1122363"/>
            <a:ext cx="7429498" cy="11261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2420911"/>
            <a:ext cx="7429500" cy="100808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F9C6-75C3-498E-905A-C378427E3689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DE12976-1ADC-CA9B-400F-07866173CC24}"/>
              </a:ext>
            </a:extLst>
          </p:cNvPr>
          <p:cNvSpPr/>
          <p:nvPr userDrawn="1"/>
        </p:nvSpPr>
        <p:spPr>
          <a:xfrm>
            <a:off x="7360522" y="409198"/>
            <a:ext cx="205697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CH" b="1" i="1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CH" b="0" i="0" dirty="0" err="1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GestionBâle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128991-1F68-8BBF-8DE8-29DDFC1DA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8963"/>
          <a:stretch/>
        </p:blipFill>
        <p:spPr>
          <a:xfrm>
            <a:off x="1238495" y="3602038"/>
            <a:ext cx="7429255" cy="20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93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1529B-282B-0B13-418F-4377C190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5F3B6-CEB7-9DB5-1A89-00C49FA7D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45342"/>
            <a:ext cx="8543925" cy="47316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22241B-3F62-5F65-0419-191ED5E0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9CAE2-9C80-5580-1880-366BAC8F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5E58-A0EE-B286-0DCC-AF49F7B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3520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11529B-282B-0B13-418F-4377C1903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C5F3B6-CEB7-9DB5-1A89-00C49FA7D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445342"/>
            <a:ext cx="8543925" cy="47316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22241B-3F62-5F65-0419-191ED5E01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9CAE2-9C80-5580-1880-366BAC8F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585E58-A0EE-B286-0DCC-AF49F7B29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3711619-9780-5DD3-95B6-E2F10A2A338A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white">
          <a:xfrm>
            <a:off x="681037" y="796414"/>
            <a:ext cx="7560840" cy="37431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17388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wechs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83939-8CA2-DAD3-16A2-87596EF94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36726"/>
            <a:ext cx="8543925" cy="2852737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8D131A-557A-9401-00D2-E948DCBA7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0A93FF-D663-A0FB-6F93-5F258A78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1FEB1E-D58E-96D0-80E4-33ECEB124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31D678-216E-FAF6-1885-2B1928FA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264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6C0A6-1FEE-16DB-AD90-2A331672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D42F94-786A-D115-1933-ACBC8C859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450258"/>
            <a:ext cx="4195762" cy="47267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540ED1-3286-AC5B-77B6-7AD11909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450258"/>
            <a:ext cx="4195763" cy="47267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839A0E-56A2-C48F-638A-3A0A0C34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4F9737-678A-7C61-6B29-AFD3FDD1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20C670-6F36-A048-67BC-7CCE493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647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16C0A6-1FEE-16DB-AD90-2A331672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D42F94-786A-D115-1933-ACBC8C859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450258"/>
            <a:ext cx="4195762" cy="47267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9540ED1-3286-AC5B-77B6-7AD119090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450258"/>
            <a:ext cx="4195763" cy="472670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E839A0E-56A2-C48F-638A-3A0A0C34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64F9737-678A-7C61-6B29-AFD3FDD14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20C670-6F36-A048-67BC-7CCE4933F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E896E17-5A1D-3B26-46FB-697BF64CB462}"/>
              </a:ext>
            </a:extLst>
          </p:cNvPr>
          <p:cNvSpPr>
            <a:spLocks noGrp="1"/>
          </p:cNvSpPr>
          <p:nvPr>
            <p:ph type="subTitle" idx="13"/>
          </p:nvPr>
        </p:nvSpPr>
        <p:spPr bwMode="white">
          <a:xfrm>
            <a:off x="681037" y="796414"/>
            <a:ext cx="7560840" cy="37431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40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10E061-60F7-B1F5-CF4C-5DA8CA83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35629"/>
            <a:ext cx="8543925" cy="4755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2F9F41-3BAB-DCC3-79B0-756DB8798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440000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91444FE-C5E2-E28B-B35F-06E3EDDA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349910"/>
            <a:ext cx="4191000" cy="3839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0EB32E1-3FAD-C47F-22B0-5A294ACFF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440000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8A5E52-4A31-A54E-E5EF-4C126E261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349910"/>
            <a:ext cx="4211637" cy="383975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6387D38-5B00-F2CD-D638-6021AF16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C831ED-961B-024F-9CBE-5128DB8F2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A6A542-2798-67B0-8D8D-3CB1397A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FF5B5-EBBE-4177-B413-BF2F1E22E0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32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0E08724-9EFF-0CB4-E897-9DB2C112EF6C}"/>
              </a:ext>
            </a:extLst>
          </p:cNvPr>
          <p:cNvSpPr/>
          <p:nvPr userDrawn="1"/>
        </p:nvSpPr>
        <p:spPr>
          <a:xfrm>
            <a:off x="0" y="-34870"/>
            <a:ext cx="9906000" cy="123128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sz="2400" dirty="0">
              <a:solidFill>
                <a:schemeClr val="bg1"/>
              </a:solidFill>
            </a:endParaRPr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53C2E4E-0DCE-B7F9-69CC-5A85F0DD4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4312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971C703-BB24-186F-CC70-41A3E17D2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450258"/>
            <a:ext cx="8543925" cy="4726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9EC66A-5688-0DB1-9050-C3A6333B6D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CC32BC-B4DA-D81E-E26F-25D791DC8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2DBE0-4440-129E-A309-A690CDD4A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FF5B5-EBBE-4177-B413-BF2F1E22E06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09E5D9-87CC-1AEB-4DBB-3563AC620CA4}"/>
              </a:ext>
            </a:extLst>
          </p:cNvPr>
          <p:cNvSpPr/>
          <p:nvPr userDrawn="1"/>
        </p:nvSpPr>
        <p:spPr>
          <a:xfrm>
            <a:off x="7360522" y="409198"/>
            <a:ext cx="2056973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de-CH" b="1" i="1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GB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de-CH" b="0" i="0" dirty="0" err="1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GestionBâle</a:t>
            </a:r>
            <a:r>
              <a:rPr lang="de-CH" b="0" i="0" dirty="0">
                <a:ln w="3175">
                  <a:noFill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</a:t>
            </a:r>
          </a:p>
        </p:txBody>
      </p:sp>
    </p:spTree>
    <p:extLst>
      <p:ext uri="{BB962C8B-B14F-4D97-AF65-F5344CB8AC3E}">
        <p14:creationId xmlns:p14="http://schemas.microsoft.com/office/powerpoint/2010/main" val="349501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27" r:id="rId4"/>
    <p:sldLayoutId id="2147483742" r:id="rId5"/>
    <p:sldLayoutId id="2147483728" r:id="rId6"/>
    <p:sldLayoutId id="2147483729" r:id="rId7"/>
    <p:sldLayoutId id="2147483743" r:id="rId8"/>
    <p:sldLayoutId id="2147483730" r:id="rId9"/>
    <p:sldLayoutId id="2147483731" r:id="rId10"/>
    <p:sldLayoutId id="2147483744" r:id="rId11"/>
    <p:sldLayoutId id="2147483733" r:id="rId12"/>
    <p:sldLayoutId id="2147483734" r:id="rId13"/>
    <p:sldLayoutId id="2147483735" r:id="rId14"/>
    <p:sldLayoutId id="2147483736" r:id="rId15"/>
    <p:sldLayoutId id="2147483740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DD090F-46EA-F149-B3EA-AFF51149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Geschäftsabwicklung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72841E69-D27C-1AB3-53FB-9FDAC593F0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1038" y="1444625"/>
          <a:ext cx="8543925" cy="473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D1A796B-2181-E902-BC61-F3C3ABE3C9B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02" y="4462940"/>
            <a:ext cx="971550" cy="273050"/>
          </a:xfr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2F923B9-C79C-60FB-837C-98BA7DA76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86" y="3978887"/>
            <a:ext cx="1199182" cy="273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692E761-7F7E-1545-5FCA-1845A87E5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77" y="3494834"/>
            <a:ext cx="516800" cy="2736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A92FA2F-82B9-EEF6-29AB-CF2EED74CED6}"/>
              </a:ext>
            </a:extLst>
          </p:cNvPr>
          <p:cNvSpPr txBox="1"/>
          <p:nvPr/>
        </p:nvSpPr>
        <p:spPr>
          <a:xfrm>
            <a:off x="6624638" y="2894077"/>
            <a:ext cx="1929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Die Kontoführung und Verwahrung der Depotwerte erfolgt bei einer unserer bevorzugten Bank Ihrer Wahl.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4A1F93-F5D4-114C-DCBD-C891C2E88F65}"/>
              </a:ext>
            </a:extLst>
          </p:cNvPr>
          <p:cNvSpPr txBox="1"/>
          <p:nvPr/>
        </p:nvSpPr>
        <p:spPr>
          <a:xfrm>
            <a:off x="3776870" y="5881008"/>
            <a:ext cx="2574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Über die Verwaltungsvollmacht handeln wir direkt über Ihre Depotbank, während Kontoverfügungen Ihnen vorbehalten bleiben.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6530A5-5098-97B6-3BEE-FF5A63F21D2D}"/>
              </a:ext>
            </a:extLst>
          </p:cNvPr>
          <p:cNvSpPr txBox="1"/>
          <p:nvPr/>
        </p:nvSpPr>
        <p:spPr>
          <a:xfrm>
            <a:off x="1139686" y="2817133"/>
            <a:ext cx="2282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/>
              <a:t>Wir verwalten Ihre Vermögenswerte oder beraten Sie unabhängig und ohne Produktbindung auf Basis eines Auftrages und Ihres persönlichen Risikoprofils.</a:t>
            </a:r>
          </a:p>
        </p:txBody>
      </p:sp>
    </p:spTree>
    <p:extLst>
      <p:ext uri="{BB962C8B-B14F-4D97-AF65-F5344CB8AC3E}">
        <p14:creationId xmlns:p14="http://schemas.microsoft.com/office/powerpoint/2010/main" val="290540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52DD090F-46EA-F149-B3EA-AFF51149A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Business Processing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72841E69-D27C-1AB3-53FB-9FDAC593F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9937405"/>
              </p:ext>
            </p:extLst>
          </p:nvPr>
        </p:nvGraphicFramePr>
        <p:xfrm>
          <a:off x="681038" y="1444625"/>
          <a:ext cx="8543925" cy="4732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2D1A796B-2181-E902-BC61-F3C3ABE3C9BA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102" y="4462940"/>
            <a:ext cx="971550" cy="273050"/>
          </a:xfrm>
        </p:spPr>
      </p:pic>
      <p:pic>
        <p:nvPicPr>
          <p:cNvPr id="12" name="Grafik 11" descr="Ein Bild, das Text enthält.&#10;&#10;Automatisch generierte Beschreibung">
            <a:extLst>
              <a:ext uri="{FF2B5EF4-FFF2-40B4-BE49-F238E27FC236}">
                <a16:creationId xmlns:a16="http://schemas.microsoft.com/office/drawing/2014/main" id="{42F923B9-C79C-60FB-837C-98BA7DA761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286" y="3978887"/>
            <a:ext cx="1199182" cy="273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A692E761-7F7E-1545-5FCA-1845A87E51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77" y="3494834"/>
            <a:ext cx="516800" cy="2736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6A92FA2F-82B9-EEF6-29AB-CF2EED74CED6}"/>
              </a:ext>
            </a:extLst>
          </p:cNvPr>
          <p:cNvSpPr txBox="1"/>
          <p:nvPr/>
        </p:nvSpPr>
        <p:spPr>
          <a:xfrm>
            <a:off x="6624638" y="2894077"/>
            <a:ext cx="1929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 account management and safekeeping of the deposit assets is carried out at one of our preferred banks of your choice.</a:t>
            </a:r>
            <a:endParaRPr lang="de-CH" sz="1000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64A1F93-F5D4-114C-DCBD-C891C2E88F65}"/>
              </a:ext>
            </a:extLst>
          </p:cNvPr>
          <p:cNvSpPr txBox="1"/>
          <p:nvPr/>
        </p:nvSpPr>
        <p:spPr>
          <a:xfrm>
            <a:off x="3776870" y="5881008"/>
            <a:ext cx="25744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 act directly through your custodian bank via a limited power of attorney, while account dispositions remain reserved for you.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46530A5-5098-97B6-3BEE-FF5A63F21D2D}"/>
              </a:ext>
            </a:extLst>
          </p:cNvPr>
          <p:cNvSpPr txBox="1"/>
          <p:nvPr/>
        </p:nvSpPr>
        <p:spPr>
          <a:xfrm>
            <a:off x="1012650" y="2894077"/>
            <a:ext cx="2282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We manage your assets or advise you independently and without product commitment on the basis of a mandate and your personal risk profile.</a:t>
            </a:r>
            <a:endParaRPr lang="de-CH" sz="1000" dirty="0"/>
          </a:p>
        </p:txBody>
      </p:sp>
    </p:spTree>
    <p:extLst>
      <p:ext uri="{BB962C8B-B14F-4D97-AF65-F5344CB8AC3E}">
        <p14:creationId xmlns:p14="http://schemas.microsoft.com/office/powerpoint/2010/main" val="2009629137"/>
      </p:ext>
    </p:extLst>
  </p:cSld>
  <p:clrMapOvr>
    <a:masterClrMapping/>
  </p:clrMapOvr>
</p:sld>
</file>

<file path=ppt/theme/theme1.xml><?xml version="1.0" encoding="utf-8"?>
<a:theme xmlns:a="http://schemas.openxmlformats.org/drawingml/2006/main" name="GB Präsentationsvorlage">
  <a:themeElements>
    <a:clrScheme name="Farbpalette GB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B2D1F"/>
      </a:accent1>
      <a:accent2>
        <a:srgbClr val="BA0E4D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 GB.potx" id="{88613A7F-6697-41B4-A335-7A3C14D93125}" vid="{FC3E4EF4-9266-4574-82A3-E9239E4403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3D063A229CC94F983BF026035DCB84" ma:contentTypeVersion="2" ma:contentTypeDescription="Create a new document." ma:contentTypeScope="" ma:versionID="f708d5daabc00d81016f6b7968a5fc84">
  <xsd:schema xmlns:xsd="http://www.w3.org/2001/XMLSchema" xmlns:xs="http://www.w3.org/2001/XMLSchema" xmlns:p="http://schemas.microsoft.com/office/2006/metadata/properties" xmlns:ns3="0d1c8d8a-7147-4441-bb87-3612629b97e7" targetNamespace="http://schemas.microsoft.com/office/2006/metadata/properties" ma:root="true" ma:fieldsID="3c34a69c4f088cbb5034f6293dc5ad41" ns3:_="">
    <xsd:import namespace="0d1c8d8a-7147-4441-bb87-3612629b97e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c8d8a-7147-4441-bb87-3612629b9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B833D7D-5F84-4F80-9333-2951B02BFD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1c8d8a-7147-4441-bb87-3612629b97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721BD9-4B9A-4BEC-BA93-B736CA6B84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068049-B7FE-4FBE-BE12-56974631CF6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0d1c8d8a-7147-4441-bb87-3612629b97e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 GB</Template>
  <TotalTime>0</TotalTime>
  <Words>158</Words>
  <Application>Microsoft Office PowerPoint</Application>
  <PresentationFormat>A4-Papier (210 x 297 mm)</PresentationFormat>
  <Paragraphs>21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GB Präsentationsvorlage</vt:lpstr>
      <vt:lpstr>Geschäftsabwicklung</vt:lpstr>
      <vt:lpstr>Business Processing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Geschäftsabwicklung</dc:title>
  <dc:creator>Patrick</dc:creator>
  <cp:lastModifiedBy>Roberto Luongo</cp:lastModifiedBy>
  <cp:revision>3</cp:revision>
  <cp:lastPrinted>2022-11-25T09:44:32Z</cp:lastPrinted>
  <dcterms:created xsi:type="dcterms:W3CDTF">2022-11-29T10:00:31Z</dcterms:created>
  <dcterms:modified xsi:type="dcterms:W3CDTF">2022-12-05T11:15:25Z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0x010100613D063A229CC94F983BF026035DCB84</vt:lpwstr>
  </property>
</Properties>
</file>